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98" r:id="rId3"/>
    <p:sldId id="624" r:id="rId4"/>
    <p:sldId id="625" r:id="rId5"/>
    <p:sldId id="623" r:id="rId6"/>
    <p:sldId id="626" r:id="rId7"/>
    <p:sldId id="621" r:id="rId8"/>
    <p:sldId id="627" r:id="rId9"/>
    <p:sldId id="628" r:id="rId10"/>
    <p:sldId id="629" r:id="rId11"/>
    <p:sldId id="630" r:id="rId12"/>
    <p:sldId id="622" r:id="rId13"/>
    <p:sldId id="620" r:id="rId14"/>
  </p:sldIdLst>
  <p:sldSz cx="12192000" cy="6858000"/>
  <p:notesSz cx="6797675" cy="99266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2D050"/>
    <a:srgbClr val="0000CC"/>
    <a:srgbClr val="00B050"/>
    <a:srgbClr val="FFFFFF"/>
    <a:srgbClr val="A9D18E"/>
    <a:srgbClr val="648E48"/>
    <a:srgbClr val="54EAB3"/>
    <a:srgbClr val="FFC000"/>
    <a:srgbClr val="8FAADC"/>
    <a:srgbClr val="0505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ไม่มีสไตล์ ไม่มี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ไม่มีสไตล์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สไตล์สีปานกลาง 1 - เน้น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A111915-BE36-4E01-A7E5-04B1672EAD32}" styleName="สไตล์สีอ่อน 2 - เน้น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D27102A9-8310-4765-A935-A1911B00CA55}" styleName="สไตล์สีอ่อน 1 - เน้น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3296810-A885-4BE3-A3E7-6D5BEEA58F35}" styleName="สไตล์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สไตล์สีอ่อน 1 - เน้น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สไตล์สีอ่อน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สไตล์สีอ่อน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32" autoAdjust="0"/>
    <p:restoredTop sz="94301" autoAdjust="0"/>
  </p:normalViewPr>
  <p:slideViewPr>
    <p:cSldViewPr snapToGrid="0">
      <p:cViewPr varScale="1">
        <p:scale>
          <a:sx n="69" d="100"/>
          <a:sy n="69" d="100"/>
        </p:scale>
        <p:origin x="61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-5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5"/>
          </a:xfrm>
          <a:prstGeom prst="rect">
            <a:avLst/>
          </a:prstGeom>
        </p:spPr>
        <p:txBody>
          <a:bodyPr vert="horz" lIns="95560" tIns="47780" rIns="95560" bIns="47780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5"/>
          </a:xfrm>
          <a:prstGeom prst="rect">
            <a:avLst/>
          </a:prstGeom>
        </p:spPr>
        <p:txBody>
          <a:bodyPr vert="horz" lIns="95560" tIns="47780" rIns="95560" bIns="47780" rtlCol="0"/>
          <a:lstStyle>
            <a:lvl1pPr algn="r">
              <a:defRPr sz="1300"/>
            </a:lvl1pPr>
          </a:lstStyle>
          <a:p>
            <a:fld id="{9AC8ECF9-872C-4671-8175-6C9A2B62FD45}" type="datetimeFigureOut">
              <a:rPr lang="th-TH" smtClean="0"/>
              <a:t>25/10/61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0" tIns="47780" rIns="95560" bIns="4778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5560" tIns="47780" rIns="95560" bIns="47780" rtlCol="0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4"/>
          </a:xfrm>
          <a:prstGeom prst="rect">
            <a:avLst/>
          </a:prstGeom>
        </p:spPr>
        <p:txBody>
          <a:bodyPr vert="horz" lIns="95560" tIns="47780" rIns="95560" bIns="47780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4"/>
          </a:xfrm>
          <a:prstGeom prst="rect">
            <a:avLst/>
          </a:prstGeom>
        </p:spPr>
        <p:txBody>
          <a:bodyPr vert="horz" lIns="95560" tIns="47780" rIns="95560" bIns="47780" rtlCol="0" anchor="b"/>
          <a:lstStyle>
            <a:lvl1pPr algn="r">
              <a:defRPr sz="1300"/>
            </a:lvl1pPr>
          </a:lstStyle>
          <a:p>
            <a:fld id="{02C29DCB-9FAB-4AB6-980F-401C3DB1763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08834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A4869-E3B7-4FE7-AA15-5F9A47172087}" type="slidenum">
              <a:rPr lang="th-TH" smtClean="0"/>
              <a:t>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371194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A4869-E3B7-4FE7-AA15-5F9A47172087}" type="slidenum">
              <a:rPr lang="th-TH" smtClean="0"/>
              <a:t>12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07595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A4869-E3B7-4FE7-AA15-5F9A47172087}" type="slidenum">
              <a:rPr lang="th-TH" smtClean="0"/>
              <a:t>3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18354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A4869-E3B7-4FE7-AA15-5F9A47172087}" type="slidenum">
              <a:rPr lang="th-TH" smtClean="0"/>
              <a:t>5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604468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A4869-E3B7-4FE7-AA15-5F9A47172087}" type="slidenum">
              <a:rPr lang="th-TH" smtClean="0"/>
              <a:t>6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80136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A4869-E3B7-4FE7-AA15-5F9A47172087}" type="slidenum">
              <a:rPr lang="th-TH" smtClean="0"/>
              <a:t>7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97844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A4869-E3B7-4FE7-AA15-5F9A47172087}" type="slidenum">
              <a:rPr lang="th-TH" smtClean="0"/>
              <a:t>8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07612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A4869-E3B7-4FE7-AA15-5F9A47172087}" type="slidenum">
              <a:rPr lang="th-TH" smtClean="0"/>
              <a:t>9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796731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A4869-E3B7-4FE7-AA15-5F9A47172087}" type="slidenum">
              <a:rPr lang="th-TH" smtClean="0"/>
              <a:t>10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144845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A4869-E3B7-4FE7-AA15-5F9A47172087}" type="slidenum">
              <a:rPr lang="th-TH" smtClean="0"/>
              <a:t>11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79674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440B65C-D5EF-48EC-849C-8564B64290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65237EC6-BB2E-4088-BF7D-678CDFC7BE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4A29D3BF-7C05-42F9-BE7E-1833BD5E1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2FF6-A1F0-4714-8A9F-C96885F72253}" type="datetime1">
              <a:rPr lang="th-TH" smtClean="0"/>
              <a:t>25/10/61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F341E746-0992-45EA-BF26-EF68E978A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C99B6E69-40E1-4A1B-BDEE-9575640E1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7688-7AC8-4C09-97E0-E2A00722588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49274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95A5CF2-9D5B-483F-AD69-738FCD3BD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48E21A08-F7B0-4A10-BA31-441F943B73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8A54BB6B-8624-4C06-BDA0-B6C494CBC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72B61-9116-4CC6-BC85-397B9B53D2C3}" type="datetime1">
              <a:rPr lang="th-TH" smtClean="0"/>
              <a:t>25/10/61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CC15A24A-A827-4917-8A14-DF80090EA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1A7FB886-F96B-4980-A63A-F7727B49D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7688-7AC8-4C09-97E0-E2A00722588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54296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EC7A7289-9120-455C-B455-1A56488D96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7B4B454E-A81B-47C4-9A73-43DB3DD15A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BFE1EBC4-C09D-48E0-A26F-48059D8F5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DFF3E-634A-47B7-BC7A-ECA358FB1009}" type="datetime1">
              <a:rPr lang="th-TH" smtClean="0"/>
              <a:t>25/10/61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EC7D3D9C-6CF6-4D27-94D9-FAF97C765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5632CB40-9A88-42C8-9923-600D34279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7688-7AC8-4C09-97E0-E2A00722588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25456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0966C99-C1D7-46E6-821A-CE8D88F58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80DEDF96-A071-4D4E-8A5E-C6A7515E0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F1DAEB52-13E9-4E27-9828-10B57ADBE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98001-F32B-42B6-B668-7D6ABB03E5C6}" type="datetime1">
              <a:rPr lang="th-TH" smtClean="0"/>
              <a:t>25/10/61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C7317AFA-57EB-4539-9F16-F423DF32D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8AF8DD5C-986E-440E-8B53-3996715A3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7688-7AC8-4C09-97E0-E2A00722588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89553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BB922A3-87B7-48BB-8EAE-96A37B106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67BF24DC-3CBE-4EC8-9BD3-A4F2FE1E6C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D61D5FE3-0264-4B2D-B46D-9D9CEAE0F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C5DF4-8F12-4C96-A83C-B986B566D5AB}" type="datetime1">
              <a:rPr lang="th-TH" smtClean="0"/>
              <a:t>25/10/61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24A4C5F0-4E44-4C70-AB93-E0B3F98FC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9E455DD1-B570-4F3D-B140-DD18985A9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7688-7AC8-4C09-97E0-E2A00722588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92835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1F446CF-FCB2-484F-89F1-9D7FBFB6F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51954136-70E2-4682-BAF3-ECFB695BD8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4E62A022-9352-4EFD-924E-EC9E2D38E4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CD4CA1F3-D47D-4645-B862-15815104A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2035A-20EA-4821-B480-6A156B764C1C}" type="datetime1">
              <a:rPr lang="th-TH" smtClean="0"/>
              <a:t>25/10/61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8316968A-C5EC-49F9-BED5-3E14E3865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E12356F2-24F9-44C0-8344-067032322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7688-7AC8-4C09-97E0-E2A00722588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69823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33B0F7B-40BB-47FA-AD44-D1275EBB8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106ECB16-0C37-4D5B-A239-41AA8701C3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C529EB23-B7B0-4455-A066-6986755206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522FF892-EA38-4B9B-8B2E-D3547D9938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FEE0F7F2-2F59-4716-9551-A2D6BB1EDD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02D322FF-B77A-470F-A602-9186F6F93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448A8-11FF-4A5E-9214-25EBD884277E}" type="datetime1">
              <a:rPr lang="th-TH" smtClean="0"/>
              <a:t>25/10/61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EAC8ECBC-C905-4AF6-B138-BF5997D32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4E261D86-E2C8-4444-8BED-4C38A8B2B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7688-7AC8-4C09-97E0-E2A00722588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53767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74AF7C8-DBBF-47D2-B139-036C0295D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AB20EEF3-B0E9-44D3-B5B4-21DCFFF4E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66BD1-8A9B-4403-B758-B52EC3A752C4}" type="datetime1">
              <a:rPr lang="th-TH" smtClean="0"/>
              <a:t>25/10/61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4496ECDB-B2EA-4561-94ED-EEC46FE23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9552C216-DCE2-49A1-BB06-F433AE2E1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7688-7AC8-4C09-97E0-E2A00722588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3751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4B7BBC48-5E22-4AE4-8E66-D676E4739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5C4B-0E74-4872-892A-74F3182692B4}" type="datetime1">
              <a:rPr lang="th-TH" smtClean="0"/>
              <a:t>25/10/61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EB81749E-700C-4E74-9222-63D8A324D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B5EBAACD-7C18-4104-A195-25B49CE9D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7688-7AC8-4C09-97E0-E2A00722588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70832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4FF1B3E-E46B-4CB4-A492-B60C9E5B4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D3A0C41D-E133-4D4B-A618-38084F13B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1716B881-E804-4454-9C4E-30B0710523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E82B2C6F-36B0-420E-B5B2-2DAE7F735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3E934-9F05-419D-8CDC-2568D19D7C34}" type="datetime1">
              <a:rPr lang="th-TH" smtClean="0"/>
              <a:t>25/10/61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29F3F6C8-40F9-4FD4-93C4-BC7E54E5E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B7D899EF-4779-40C9-AC23-6BF224C63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7688-7AC8-4C09-97E0-E2A00722588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9705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562122E-A586-4E0A-AD1C-809A78F9E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A3B7CEE6-87DF-4A9E-991A-2663D83C04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6B00A0F8-28E4-4FA5-94F2-BC56438C83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854B7B66-892E-405B-B28D-131635F7E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78C99-210E-4941-B44B-B3A8BC8F8CB4}" type="datetime1">
              <a:rPr lang="th-TH" smtClean="0"/>
              <a:t>25/10/61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171DA404-FB4A-4603-94F9-BF5FEE85C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5A8B3C74-21E6-4E93-98E2-7CE215D86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7688-7AC8-4C09-97E0-E2A00722588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37350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48753977-9264-46E8-978E-9B5B30D06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5C5522E3-2AA7-4DFF-8829-23781959CB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D40D8E38-6200-4133-B534-19DABA4B7D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36A8A-4AEA-4DD1-880E-2C05C4AACF0D}" type="datetime1">
              <a:rPr lang="th-TH" smtClean="0"/>
              <a:t>25/10/61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675768B1-F325-424D-B276-4854AF3B82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h-TH"/>
              <a:t>นายสุรชัย รสโสดา นักวิชาการสาธารณสุขปฏิบัติการ สำนักงานเขตสุขภาพที่ ๘ โทร. ๐๘๙-๘๖๒๐๕๓๐</a:t>
            </a:r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EDAEC164-011B-42E5-BF36-25FEC51397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67688-7AC8-4C09-97E0-E2A00722588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84553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hyperlink" Target="&#3648;&#3629;&#3585;&#3626;&#3634;&#3619;&#3627;&#3617;&#3634;&#3618;&#3648;&#3621;&#3586;%201-9/&#3648;&#3629;&#3585;&#3626;&#3634;&#3619;&#3627;&#3617;&#3634;&#3618;&#3648;&#3621;&#3586;%208%20.pdf" TargetMode="External"/><Relationship Id="rId5" Type="http://schemas.openxmlformats.org/officeDocument/2006/relationships/hyperlink" Target="&#3648;&#3629;&#3585;&#3626;&#3634;&#3619;&#3627;&#3617;&#3634;&#3618;&#3648;&#3621;&#3586;%201-9/&#3648;&#3629;&#3585;&#3626;&#3634;&#3619;&#3627;&#3617;&#3634;&#3618;&#3648;&#3621;&#3586;%207%20.pdf" TargetMode="Externa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&#3648;&#3629;&#3585;&#3626;&#3634;&#3619;&#3627;&#3617;&#3634;&#3618;&#3648;&#3621;&#3586;%201-9/&#3648;&#3629;&#3585;&#3626;&#3634;&#3619;&#3627;&#3617;&#3634;&#3618;&#3648;&#3621;&#3586;%201.pdf" TargetMode="Externa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hyperlink" Target="&#3648;&#3629;&#3585;&#3626;&#3634;&#3619;&#3627;&#3617;&#3634;&#3618;&#3648;&#3621;&#3586;%201-9/&#3648;&#3629;&#3585;&#3626;&#3634;&#3619;&#3627;&#3617;&#3634;&#3618;&#3648;&#3621;&#3586;%202.pdf" TargetMode="Externa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hyperlink" Target="&#3648;&#3629;&#3585;&#3626;&#3634;&#3619;&#3627;&#3617;&#3634;&#3618;&#3648;&#3621;&#3586;%201-9/&#3648;&#3629;&#3585;&#3626;&#3634;&#3619;&#3627;&#3617;&#3634;&#3618;&#3648;&#3621;&#3586;%204%20.pdf" TargetMode="External"/><Relationship Id="rId5" Type="http://schemas.openxmlformats.org/officeDocument/2006/relationships/hyperlink" Target="&#3648;&#3629;&#3585;&#3626;&#3634;&#3619;&#3627;&#3617;&#3634;&#3618;&#3648;&#3621;&#3586;%201-9/&#3648;&#3629;&#3585;&#3626;&#3634;&#3619;&#3627;&#3617;&#3634;&#3618;&#3648;&#3621;&#3586;%203.pdf" TargetMode="Externa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hyperlink" Target="&#3648;&#3629;&#3585;&#3626;&#3634;&#3619;&#3627;&#3617;&#3634;&#3618;&#3648;&#3621;&#3586;%201-9/&#3648;&#3629;&#3585;&#3626;&#3634;&#3619;&#3627;&#3617;&#3634;&#3618;&#3648;&#3621;&#3586;%205%20.pdf" TargetMode="Externa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กลุ่ม 12">
            <a:extLst>
              <a:ext uri="{FF2B5EF4-FFF2-40B4-BE49-F238E27FC236}">
                <a16:creationId xmlns:a16="http://schemas.microsoft.com/office/drawing/2014/main" id="{D3292870-2702-4332-8022-F44464F2848E}"/>
              </a:ext>
            </a:extLst>
          </p:cNvPr>
          <p:cNvGrpSpPr/>
          <p:nvPr/>
        </p:nvGrpSpPr>
        <p:grpSpPr>
          <a:xfrm>
            <a:off x="7038533" y="3429000"/>
            <a:ext cx="4807104" cy="3194011"/>
            <a:chOff x="1335310" y="2745448"/>
            <a:chExt cx="5283204" cy="3291156"/>
          </a:xfrm>
          <a:blipFill dpi="0" rotWithShape="1">
            <a:blip r:embed="rId2">
              <a:alphaModFix amt="30000"/>
            </a:blip>
            <a:srcRect/>
            <a:stretch>
              <a:fillRect/>
            </a:stretch>
          </a:blipFill>
        </p:grpSpPr>
        <p:sp>
          <p:nvSpPr>
            <p:cNvPr id="14" name="รูปหกเหลี่ยม 13">
              <a:extLst>
                <a:ext uri="{FF2B5EF4-FFF2-40B4-BE49-F238E27FC236}">
                  <a16:creationId xmlns:a16="http://schemas.microsoft.com/office/drawing/2014/main" id="{818902F3-DE25-4561-866B-92F2364454E6}"/>
                </a:ext>
              </a:extLst>
            </p:cNvPr>
            <p:cNvSpPr/>
            <p:nvPr/>
          </p:nvSpPr>
          <p:spPr>
            <a:xfrm>
              <a:off x="4383314" y="2745448"/>
              <a:ext cx="2235200" cy="1926897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sp>
          <p:nvSpPr>
            <p:cNvPr id="15" name="รูปหกเหลี่ยม 14">
              <a:extLst>
                <a:ext uri="{FF2B5EF4-FFF2-40B4-BE49-F238E27FC236}">
                  <a16:creationId xmlns:a16="http://schemas.microsoft.com/office/drawing/2014/main" id="{F3218DB6-EF11-4D91-944A-8ADD37D2D65E}"/>
                </a:ext>
              </a:extLst>
            </p:cNvPr>
            <p:cNvSpPr/>
            <p:nvPr/>
          </p:nvSpPr>
          <p:spPr>
            <a:xfrm>
              <a:off x="2583541" y="3694382"/>
              <a:ext cx="2235200" cy="1926897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sp>
          <p:nvSpPr>
            <p:cNvPr id="16" name="รูปหกเหลี่ยม 15">
              <a:extLst>
                <a:ext uri="{FF2B5EF4-FFF2-40B4-BE49-F238E27FC236}">
                  <a16:creationId xmlns:a16="http://schemas.microsoft.com/office/drawing/2014/main" id="{F07F4A3C-DD4A-4F20-A41D-0D1E54E88A05}"/>
                </a:ext>
              </a:extLst>
            </p:cNvPr>
            <p:cNvSpPr/>
            <p:nvPr/>
          </p:nvSpPr>
          <p:spPr>
            <a:xfrm>
              <a:off x="4505049" y="4702630"/>
              <a:ext cx="1547409" cy="1333974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sp>
          <p:nvSpPr>
            <p:cNvPr id="17" name="รูปหกเหลี่ยม 16">
              <a:extLst>
                <a:ext uri="{FF2B5EF4-FFF2-40B4-BE49-F238E27FC236}">
                  <a16:creationId xmlns:a16="http://schemas.microsoft.com/office/drawing/2014/main" id="{584D30AF-09F0-4114-AF71-EDA71A93DE73}"/>
                </a:ext>
              </a:extLst>
            </p:cNvPr>
            <p:cNvSpPr/>
            <p:nvPr/>
          </p:nvSpPr>
          <p:spPr>
            <a:xfrm>
              <a:off x="1335310" y="3308758"/>
              <a:ext cx="1547409" cy="1333974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sp>
          <p:nvSpPr>
            <p:cNvPr id="18" name="รูปหกเหลี่ยม 17">
              <a:extLst>
                <a:ext uri="{FF2B5EF4-FFF2-40B4-BE49-F238E27FC236}">
                  <a16:creationId xmlns:a16="http://schemas.microsoft.com/office/drawing/2014/main" id="{9BFCC254-F0FC-4AA2-AFD8-08918F7DECAC}"/>
                </a:ext>
              </a:extLst>
            </p:cNvPr>
            <p:cNvSpPr/>
            <p:nvPr/>
          </p:nvSpPr>
          <p:spPr>
            <a:xfrm>
              <a:off x="1335310" y="4691411"/>
              <a:ext cx="1547409" cy="1333974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</p:grpSp>
      <p:sp>
        <p:nvSpPr>
          <p:cNvPr id="19" name="กล่องข้อความ 18">
            <a:extLst>
              <a:ext uri="{FF2B5EF4-FFF2-40B4-BE49-F238E27FC236}">
                <a16:creationId xmlns:a16="http://schemas.microsoft.com/office/drawing/2014/main" id="{CF1C90A0-9DD4-42F1-B8E5-5DB0A527731F}"/>
              </a:ext>
            </a:extLst>
          </p:cNvPr>
          <p:cNvSpPr txBox="1"/>
          <p:nvPr/>
        </p:nvSpPr>
        <p:spPr>
          <a:xfrm>
            <a:off x="-1" y="1506305"/>
            <a:ext cx="12192001" cy="1908000"/>
          </a:xfrm>
          <a:prstGeom prst="parallelogram">
            <a:avLst>
              <a:gd name="adj" fmla="val 0"/>
            </a:avLst>
          </a:prstGeom>
          <a:gradFill flip="none" rotWithShape="1">
            <a:gsLst>
              <a:gs pos="21000">
                <a:srgbClr val="0093D1"/>
              </a:gs>
              <a:gs pos="100000">
                <a:srgbClr val="000099">
                  <a:alpha val="5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txBody>
          <a:bodyPr vert="horz" lIns="0" tIns="0" rIns="0" bIns="0" rtlCol="0" anchor="ctr" anchorCtr="0">
            <a:noAutofit/>
          </a:bodyPr>
          <a:lstStyle>
            <a:defPPr>
              <a:defRPr lang="th-TH"/>
            </a:defPPr>
            <a:lvl1pPr>
              <a:spcBef>
                <a:spcPct val="0"/>
              </a:spcBef>
              <a:buNone/>
              <a:defRPr sz="5400" b="1">
                <a:solidFill>
                  <a:schemeClr val="bg1"/>
                </a:solidFill>
                <a:latin typeface="DB Adman X" panose="02000506090000020004" pitchFamily="2" charset="-34"/>
                <a:ea typeface="+mj-ea"/>
                <a:cs typeface="DB Adman X" panose="02000506090000020004" pitchFamily="2" charset="-34"/>
              </a:defRPr>
            </a:lvl1pPr>
          </a:lstStyle>
          <a:p>
            <a:pPr algn="ctr"/>
            <a:r>
              <a:rPr lang="th-TH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	</a:t>
            </a:r>
            <a:r>
              <a:rPr lang="th-TH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การประชุม 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VDO Conference </a:t>
            </a:r>
            <a:r>
              <a:rPr lang="th-TH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คณะกรรมการ 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CSO </a:t>
            </a:r>
            <a:r>
              <a:rPr lang="th-TH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เขตสุขภาพที่ 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8</a:t>
            </a:r>
            <a:endParaRPr lang="th-TH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28" name="Picture 15">
            <a:extLst>
              <a:ext uri="{FF2B5EF4-FFF2-40B4-BE49-F238E27FC236}">
                <a16:creationId xmlns:a16="http://schemas.microsoft.com/office/drawing/2014/main" id="{1B945E24-7851-4394-B45C-C5FEED4037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62" y="84835"/>
            <a:ext cx="1356411" cy="1263158"/>
          </a:xfrm>
          <a:prstGeom prst="rect">
            <a:avLst/>
          </a:prstGeom>
        </p:spPr>
      </p:pic>
      <p:sp>
        <p:nvSpPr>
          <p:cNvPr id="3" name="สี่เหลี่ยมผืนผ้า 2">
            <a:extLst>
              <a:ext uri="{FF2B5EF4-FFF2-40B4-BE49-F238E27FC236}">
                <a16:creationId xmlns:a16="http://schemas.microsoft.com/office/drawing/2014/main" id="{73A25019-7999-4C17-8E97-C8DB9B77E253}"/>
              </a:ext>
            </a:extLst>
          </p:cNvPr>
          <p:cNvSpPr/>
          <p:nvPr/>
        </p:nvSpPr>
        <p:spPr>
          <a:xfrm>
            <a:off x="3611721" y="3572617"/>
            <a:ext cx="496855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25 </a:t>
            </a:r>
            <a:r>
              <a:rPr lang="th-TH" sz="6600" b="1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ตุลาคม  2561</a:t>
            </a:r>
          </a:p>
        </p:txBody>
      </p:sp>
      <p:pic>
        <p:nvPicPr>
          <p:cNvPr id="21" name="รูปภาพ 20">
            <a:extLst>
              <a:ext uri="{FF2B5EF4-FFF2-40B4-BE49-F238E27FC236}">
                <a16:creationId xmlns:a16="http://schemas.microsoft.com/office/drawing/2014/main" id="{AB6C689C-7C3C-4DBD-8D9B-6B9CD4A38B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438" y="3820899"/>
            <a:ext cx="2866804" cy="2668567"/>
          </a:xfrm>
          <a:prstGeom prst="rect">
            <a:avLst/>
          </a:prstGeom>
        </p:spPr>
      </p:pic>
      <p:pic>
        <p:nvPicPr>
          <p:cNvPr id="22" name="Picture 2">
            <a:extLst>
              <a:ext uri="{FF2B5EF4-FFF2-40B4-BE49-F238E27FC236}">
                <a16:creationId xmlns:a16="http://schemas.microsoft.com/office/drawing/2014/main" id="{6D94D891-3E01-4BEC-9F08-CDCE6BC439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82525" y="190856"/>
            <a:ext cx="2009475" cy="923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1217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1">
            <a:extLst>
              <a:ext uri="{FF2B5EF4-FFF2-40B4-BE49-F238E27FC236}">
                <a16:creationId xmlns:a16="http://schemas.microsoft.com/office/drawing/2014/main" id="{F5840D01-5619-43D4-8D46-19C08DB4190A}"/>
              </a:ext>
            </a:extLst>
          </p:cNvPr>
          <p:cNvSpPr txBox="1">
            <a:spLocks/>
          </p:cNvSpPr>
          <p:nvPr/>
        </p:nvSpPr>
        <p:spPr>
          <a:xfrm flipH="1">
            <a:off x="0" y="1298471"/>
            <a:ext cx="12192000" cy="973577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txBody>
          <a:bodyPr vert="horz" lIns="121909" tIns="60955" rIns="121909" bIns="60955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h-TH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	วาระที่ </a:t>
            </a:r>
            <a:r>
              <a:rPr lang="en-US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2 </a:t>
            </a:r>
            <a:r>
              <a:rPr lang="th-TH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เรื่องเพื่อพิจารณา</a:t>
            </a:r>
            <a:endParaRPr lang="en-US" sz="66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40" name="Picture 2">
            <a:extLst>
              <a:ext uri="{FF2B5EF4-FFF2-40B4-BE49-F238E27FC236}">
                <a16:creationId xmlns:a16="http://schemas.microsoft.com/office/drawing/2014/main" id="{4D9AEEFA-685B-4EF3-8F17-74740A536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839160" y="192103"/>
            <a:ext cx="1253248" cy="575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5">
            <a:extLst>
              <a:ext uri="{FF2B5EF4-FFF2-40B4-BE49-F238E27FC236}">
                <a16:creationId xmlns:a16="http://schemas.microsoft.com/office/drawing/2014/main" id="{335F5385-5E62-4692-8661-BD4326D61D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186211"/>
            <a:ext cx="1049018" cy="976899"/>
          </a:xfrm>
          <a:prstGeom prst="rect">
            <a:avLst/>
          </a:prstGeom>
        </p:spPr>
      </p:pic>
      <p:sp>
        <p:nvSpPr>
          <p:cNvPr id="3" name="สี่เหลี่ยมผืนผ้า 2">
            <a:extLst>
              <a:ext uri="{FF2B5EF4-FFF2-40B4-BE49-F238E27FC236}">
                <a16:creationId xmlns:a16="http://schemas.microsoft.com/office/drawing/2014/main" id="{9BF13311-82B1-4B10-967C-60EB3607DB4F}"/>
              </a:ext>
            </a:extLst>
          </p:cNvPr>
          <p:cNvSpPr/>
          <p:nvPr/>
        </p:nvSpPr>
        <p:spPr>
          <a:xfrm>
            <a:off x="1016177" y="2407409"/>
            <a:ext cx="1128404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2.5 Time line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การปฏิบัติงาน (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  <a:hlinkClick r:id="rId5" action="ppaction://hlinkfile"/>
              </a:rPr>
              <a:t>เอกสารหมายเลข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  <a:hlinkClick r:id="rId5" action="ppaction://hlinkfile"/>
              </a:rPr>
              <a:t>7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</a:p>
          <a:p>
            <a:b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</a:b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2.5.1 นำเสนอผลงานรอบ 6 เดือน ในเดือน เมษายน 2562</a:t>
            </a:r>
          </a:p>
          <a:p>
            <a:b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</a:b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2.5.2 ทุกสาขาสรุปผลงานรอบ 6 เดือน ส่ง สนง.เขต เพื่อเสนอผู้บริหารระดับสูงพิจารณาความดี</a:t>
            </a:r>
            <a:b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</a:b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ความชอบ รอบ ต.ค-มี.ค. 62 (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  <a:hlinkClick r:id="rId6" action="ppaction://hlinkfile"/>
              </a:rPr>
              <a:t>เอกสารหมายเลข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  <a:hlinkClick r:id="rId6" action="ppaction://hlinkfile"/>
              </a:rPr>
              <a:t>8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b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</a:br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44726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1">
            <a:extLst>
              <a:ext uri="{FF2B5EF4-FFF2-40B4-BE49-F238E27FC236}">
                <a16:creationId xmlns:a16="http://schemas.microsoft.com/office/drawing/2014/main" id="{F5840D01-5619-43D4-8D46-19C08DB4190A}"/>
              </a:ext>
            </a:extLst>
          </p:cNvPr>
          <p:cNvSpPr txBox="1">
            <a:spLocks/>
          </p:cNvSpPr>
          <p:nvPr/>
        </p:nvSpPr>
        <p:spPr>
          <a:xfrm flipH="1">
            <a:off x="0" y="1298471"/>
            <a:ext cx="12192000" cy="973577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txBody>
          <a:bodyPr vert="horz" lIns="121909" tIns="60955" rIns="121909" bIns="60955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h-TH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	วาระที่ </a:t>
            </a:r>
            <a:r>
              <a:rPr lang="en-US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2 </a:t>
            </a:r>
            <a:r>
              <a:rPr lang="th-TH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เรื่องเพื่อพิจารณา</a:t>
            </a:r>
            <a:endParaRPr lang="en-US" sz="66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40" name="Picture 2">
            <a:extLst>
              <a:ext uri="{FF2B5EF4-FFF2-40B4-BE49-F238E27FC236}">
                <a16:creationId xmlns:a16="http://schemas.microsoft.com/office/drawing/2014/main" id="{4D9AEEFA-685B-4EF3-8F17-74740A536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839160" y="192103"/>
            <a:ext cx="1253248" cy="575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5">
            <a:extLst>
              <a:ext uri="{FF2B5EF4-FFF2-40B4-BE49-F238E27FC236}">
                <a16:creationId xmlns:a16="http://schemas.microsoft.com/office/drawing/2014/main" id="{335F5385-5E62-4692-8661-BD4326D61D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186211"/>
            <a:ext cx="1049018" cy="976899"/>
          </a:xfrm>
          <a:prstGeom prst="rect">
            <a:avLst/>
          </a:prstGeom>
        </p:spPr>
      </p:pic>
      <p:sp>
        <p:nvSpPr>
          <p:cNvPr id="3" name="สี่เหลี่ยมผืนผ้า 2">
            <a:extLst>
              <a:ext uri="{FF2B5EF4-FFF2-40B4-BE49-F238E27FC236}">
                <a16:creationId xmlns:a16="http://schemas.microsoft.com/office/drawing/2014/main" id="{9BF13311-82B1-4B10-967C-60EB3607DB4F}"/>
              </a:ext>
            </a:extLst>
          </p:cNvPr>
          <p:cNvSpPr/>
          <p:nvPr/>
        </p:nvSpPr>
        <p:spPr>
          <a:xfrm>
            <a:off x="1312370" y="2570016"/>
            <a:ext cx="1128404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2.5.3 ทุกสาขา เตรียมผลงาน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Best practice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นวัตกรรม เข้าร่วมกิจกรรม</a:t>
            </a:r>
            <a:b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</a:b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Service Plan Sharing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เขตสุขภาพที่ 8 ร่วมกับ </a:t>
            </a:r>
            <a:r>
              <a:rPr lang="th-TH" sz="32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สปสช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. ในเดือน มิถุนายน 2562</a:t>
            </a:r>
          </a:p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2.5.4 เตรียมสรุปผลงาน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SP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รายจังหวัด เพื่อมอบรางวัลประจ าปี ในเดือนกันยายน  2562 </a:t>
            </a:r>
            <a:b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</a:b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2.5.5 ทุกสาขาสรุปผลงานรอบ  12 เดือน  ส่ง สนง.เขต  เพื่อเสนอผู้บริหารระดับสูง</a:t>
            </a:r>
          </a:p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พิจารณาความดีความชอบ  รอบ เม.ย.-ก.ย. 62</a:t>
            </a:r>
          </a:p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2.6 การกำกับงาน 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KPI SP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ทุกสาขากับงาน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IT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เพื่อให้เขตดึงข้อมูลจาก 43 แฟ้มได้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CIO</a:t>
            </a:r>
          </a:p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จัดประชุมให้  ภายในเดือนพฤศจิกายน 2561)</a:t>
            </a:r>
          </a:p>
        </p:txBody>
      </p:sp>
    </p:spTree>
    <p:extLst>
      <p:ext uri="{BB962C8B-B14F-4D97-AF65-F5344CB8AC3E}">
        <p14:creationId xmlns:p14="http://schemas.microsoft.com/office/powerpoint/2010/main" val="2481207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1">
            <a:extLst>
              <a:ext uri="{FF2B5EF4-FFF2-40B4-BE49-F238E27FC236}">
                <a16:creationId xmlns:a16="http://schemas.microsoft.com/office/drawing/2014/main" id="{F5840D01-5619-43D4-8D46-19C08DB4190A}"/>
              </a:ext>
            </a:extLst>
          </p:cNvPr>
          <p:cNvSpPr txBox="1">
            <a:spLocks/>
          </p:cNvSpPr>
          <p:nvPr/>
        </p:nvSpPr>
        <p:spPr>
          <a:xfrm flipH="1">
            <a:off x="0" y="1298471"/>
            <a:ext cx="12192000" cy="973577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txBody>
          <a:bodyPr vert="horz" lIns="121909" tIns="60955" rIns="121909" bIns="60955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h-TH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	วาระที่ </a:t>
            </a:r>
            <a:r>
              <a:rPr lang="en-US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3 </a:t>
            </a:r>
            <a:r>
              <a:rPr lang="th-TH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เรื่อง</a:t>
            </a:r>
            <a:r>
              <a:rPr lang="th-TH" sz="6600" b="1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อื่นๆ</a:t>
            </a:r>
            <a:endParaRPr lang="en-US" sz="66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40" name="Picture 2">
            <a:extLst>
              <a:ext uri="{FF2B5EF4-FFF2-40B4-BE49-F238E27FC236}">
                <a16:creationId xmlns:a16="http://schemas.microsoft.com/office/drawing/2014/main" id="{4D9AEEFA-685B-4EF3-8F17-74740A536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839160" y="192103"/>
            <a:ext cx="1253248" cy="575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5">
            <a:extLst>
              <a:ext uri="{FF2B5EF4-FFF2-40B4-BE49-F238E27FC236}">
                <a16:creationId xmlns:a16="http://schemas.microsoft.com/office/drawing/2014/main" id="{335F5385-5E62-4692-8661-BD4326D61D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186211"/>
            <a:ext cx="1049018" cy="976899"/>
          </a:xfrm>
          <a:prstGeom prst="rect">
            <a:avLst/>
          </a:prstGeom>
        </p:spPr>
      </p:pic>
      <p:sp>
        <p:nvSpPr>
          <p:cNvPr id="2" name="สี่เหลี่ยมผืนผ้า 1">
            <a:extLst>
              <a:ext uri="{FF2B5EF4-FFF2-40B4-BE49-F238E27FC236}">
                <a16:creationId xmlns:a16="http://schemas.microsoft.com/office/drawing/2014/main" id="{13A7518C-3933-4634-88F4-0E70603CAC93}"/>
              </a:ext>
            </a:extLst>
          </p:cNvPr>
          <p:cNvSpPr/>
          <p:nvPr/>
        </p:nvSpPr>
        <p:spPr>
          <a:xfrm>
            <a:off x="1662545" y="2802600"/>
            <a:ext cx="9601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3.1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ทบทวนคำสั่ง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CSO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เขต  ปี 2562</a:t>
            </a:r>
          </a:p>
          <a:p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3.2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ทบทวนคำสั่งคณะทำงาน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SP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ทุกสาขา  ส่งสนง. เขตภายในเดือน พฤศจิกายน  2561</a:t>
            </a:r>
          </a:p>
          <a:p>
            <a:endParaRPr lang="th-TH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3.3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คำสั่งบูรณาการ 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Service Plan &amp;PP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เขต</a:t>
            </a:r>
          </a:p>
        </p:txBody>
      </p:sp>
    </p:spTree>
    <p:extLst>
      <p:ext uri="{BB962C8B-B14F-4D97-AF65-F5344CB8AC3E}">
        <p14:creationId xmlns:p14="http://schemas.microsoft.com/office/powerpoint/2010/main" val="382566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สี่เหลี่ยมผืนผ้า 32">
            <a:extLst>
              <a:ext uri="{FF2B5EF4-FFF2-40B4-BE49-F238E27FC236}">
                <a16:creationId xmlns:a16="http://schemas.microsoft.com/office/drawing/2014/main" id="{CDADEE80-131B-46FD-B476-09CBC7AA1409}"/>
              </a:ext>
            </a:extLst>
          </p:cNvPr>
          <p:cNvSpPr/>
          <p:nvPr/>
        </p:nvSpPr>
        <p:spPr>
          <a:xfrm>
            <a:off x="6086412" y="3225383"/>
            <a:ext cx="5271150" cy="1354154"/>
          </a:xfrm>
          <a:prstGeom prst="rect">
            <a:avLst/>
          </a:prstGeom>
        </p:spPr>
        <p:txBody>
          <a:bodyPr wrap="square" lIns="121859" tIns="60929" rIns="121859" bIns="60929">
            <a:spAutoFit/>
          </a:bodyPr>
          <a:lstStyle/>
          <a:p>
            <a:pPr algn="ctr" defTabSz="1218480"/>
            <a:r>
              <a:rPr lang="en-US" sz="8000" b="1" dirty="0">
                <a:solidFill>
                  <a:srgbClr val="149BD4"/>
                </a:solidFill>
                <a:latin typeface="can_Rukdeaw01" pitchFamily="2" charset="0"/>
                <a:ea typeface="Cambria" pitchFamily="18" charset="0"/>
                <a:cs typeface="can_Rukdeaw01" pitchFamily="2" charset="0"/>
              </a:rPr>
              <a:t>Thank You</a:t>
            </a:r>
            <a:endParaRPr lang="th-TH" sz="8000" b="1" dirty="0">
              <a:solidFill>
                <a:srgbClr val="149BD4"/>
              </a:solidFill>
              <a:latin typeface="can_Rukdeaw01" pitchFamily="2" charset="0"/>
              <a:ea typeface="Cambria" pitchFamily="18" charset="0"/>
              <a:cs typeface="can_Rukdeaw01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484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1">
            <a:extLst>
              <a:ext uri="{FF2B5EF4-FFF2-40B4-BE49-F238E27FC236}">
                <a16:creationId xmlns:a16="http://schemas.microsoft.com/office/drawing/2014/main" id="{F5840D01-5619-43D4-8D46-19C08DB4190A}"/>
              </a:ext>
            </a:extLst>
          </p:cNvPr>
          <p:cNvSpPr txBox="1">
            <a:spLocks/>
          </p:cNvSpPr>
          <p:nvPr/>
        </p:nvSpPr>
        <p:spPr>
          <a:xfrm flipH="1">
            <a:off x="0" y="1298471"/>
            <a:ext cx="12192000" cy="973577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txBody>
          <a:bodyPr vert="horz" lIns="121909" tIns="60955" rIns="121909" bIns="60955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h-TH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	วาระที่ </a:t>
            </a:r>
            <a:r>
              <a:rPr lang="en-US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 </a:t>
            </a:r>
            <a:r>
              <a:rPr lang="th-TH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ประธานแจ้งให้ที่ประชุมทราบ</a:t>
            </a:r>
            <a:endParaRPr lang="en-US" sz="66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40" name="Picture 2">
            <a:extLst>
              <a:ext uri="{FF2B5EF4-FFF2-40B4-BE49-F238E27FC236}">
                <a16:creationId xmlns:a16="http://schemas.microsoft.com/office/drawing/2014/main" id="{4D9AEEFA-685B-4EF3-8F17-74740A536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839160" y="192103"/>
            <a:ext cx="1253248" cy="575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5">
            <a:extLst>
              <a:ext uri="{FF2B5EF4-FFF2-40B4-BE49-F238E27FC236}">
                <a16:creationId xmlns:a16="http://schemas.microsoft.com/office/drawing/2014/main" id="{335F5385-5E62-4692-8661-BD4326D61D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186211"/>
            <a:ext cx="1049018" cy="976899"/>
          </a:xfrm>
          <a:prstGeom prst="rect">
            <a:avLst/>
          </a:prstGeom>
        </p:spPr>
      </p:pic>
      <p:sp>
        <p:nvSpPr>
          <p:cNvPr id="9" name="สี่เหลี่ยมผืนผ้า 8">
            <a:extLst>
              <a:ext uri="{FF2B5EF4-FFF2-40B4-BE49-F238E27FC236}">
                <a16:creationId xmlns:a16="http://schemas.microsoft.com/office/drawing/2014/main" id="{6B23B2B3-4717-4C01-812A-06CA0F1460A4}"/>
              </a:ext>
            </a:extLst>
          </p:cNvPr>
          <p:cNvSpPr/>
          <p:nvPr/>
        </p:nvSpPr>
        <p:spPr>
          <a:xfrm>
            <a:off x="1359515" y="3620537"/>
            <a:ext cx="916460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  <a:tabLst>
                <a:tab pos="539750" algn="l"/>
              </a:tabLst>
            </a:pPr>
            <a:r>
              <a:rPr lang="th-TH" sz="40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การทำ</a:t>
            </a: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แผน </a:t>
            </a:r>
            <a:r>
              <a:rPr lang="en-US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Action plan </a:t>
            </a: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เขตเพื่อนำเสนอแผนปฏิบัติงาน </a:t>
            </a:r>
            <a:r>
              <a:rPr lang="en-US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SP</a:t>
            </a:r>
            <a:endParaRPr lang="th-TH" sz="4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defTabSz="720725">
              <a:tabLst>
                <a:tab pos="539750" algn="l"/>
              </a:tabLst>
            </a:pP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		ในที่ประชุม </a:t>
            </a:r>
            <a:r>
              <a:rPr lang="en-US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Board </a:t>
            </a: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เขต วันที่ 7 พฤศจิกายน  2561</a:t>
            </a:r>
          </a:p>
          <a:p>
            <a:pPr>
              <a:tabLst>
                <a:tab pos="539750" algn="l"/>
              </a:tabLst>
            </a:pP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      (โดยประธาน </a:t>
            </a:r>
            <a:r>
              <a:rPr lang="en-US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CSO </a:t>
            </a: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เขต </a:t>
            </a:r>
            <a:r>
              <a:rPr lang="en-US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5 </a:t>
            </a: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นาที)</a:t>
            </a:r>
          </a:p>
        </p:txBody>
      </p:sp>
      <p:grpSp>
        <p:nvGrpSpPr>
          <p:cNvPr id="33" name="กลุ่ม 32">
            <a:extLst>
              <a:ext uri="{FF2B5EF4-FFF2-40B4-BE49-F238E27FC236}">
                <a16:creationId xmlns:a16="http://schemas.microsoft.com/office/drawing/2014/main" id="{B64302D7-1DD9-4F4D-BEE9-B783A5A93284}"/>
              </a:ext>
            </a:extLst>
          </p:cNvPr>
          <p:cNvGrpSpPr/>
          <p:nvPr/>
        </p:nvGrpSpPr>
        <p:grpSpPr>
          <a:xfrm>
            <a:off x="1093101" y="2411391"/>
            <a:ext cx="7136495" cy="840141"/>
            <a:chOff x="3794737" y="1961964"/>
            <a:chExt cx="7136495" cy="840141"/>
          </a:xfrm>
        </p:grpSpPr>
        <p:sp>
          <p:nvSpPr>
            <p:cNvPr id="34" name="สามเหลี่ยมหน้าจั่ว 33">
              <a:extLst>
                <a:ext uri="{FF2B5EF4-FFF2-40B4-BE49-F238E27FC236}">
                  <a16:creationId xmlns:a16="http://schemas.microsoft.com/office/drawing/2014/main" id="{2E8F4A3E-803F-452B-9849-EC5D5ADC2E3D}"/>
                </a:ext>
              </a:extLst>
            </p:cNvPr>
            <p:cNvSpPr/>
            <p:nvPr/>
          </p:nvSpPr>
          <p:spPr>
            <a:xfrm rot="5400000">
              <a:off x="4175842" y="2098756"/>
              <a:ext cx="539998" cy="266413"/>
            </a:xfrm>
            <a:prstGeom prst="triangle">
              <a:avLst>
                <a:gd name="adj" fmla="val 4731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sp>
          <p:nvSpPr>
            <p:cNvPr id="35" name="รูปแบบอิสระ: รูปร่าง 34">
              <a:extLst>
                <a:ext uri="{FF2B5EF4-FFF2-40B4-BE49-F238E27FC236}">
                  <a16:creationId xmlns:a16="http://schemas.microsoft.com/office/drawing/2014/main" id="{CE4EAEEA-41A5-457D-92B7-B7C5DF326A67}"/>
                </a:ext>
              </a:extLst>
            </p:cNvPr>
            <p:cNvSpPr/>
            <p:nvPr/>
          </p:nvSpPr>
          <p:spPr>
            <a:xfrm>
              <a:off x="3808392" y="2208105"/>
              <a:ext cx="7122840" cy="540000"/>
            </a:xfrm>
            <a:custGeom>
              <a:avLst/>
              <a:gdLst>
                <a:gd name="connsiteX0" fmla="*/ 0 w 3842109"/>
                <a:gd name="connsiteY0" fmla="*/ 0 h 648072"/>
                <a:gd name="connsiteX1" fmla="*/ 3194037 w 3842109"/>
                <a:gd name="connsiteY1" fmla="*/ 0 h 648072"/>
                <a:gd name="connsiteX2" fmla="*/ 3518073 w 3842109"/>
                <a:gd name="connsiteY2" fmla="*/ 0 h 648072"/>
                <a:gd name="connsiteX3" fmla="*/ 3842109 w 3842109"/>
                <a:gd name="connsiteY3" fmla="*/ 324036 h 648072"/>
                <a:gd name="connsiteX4" fmla="*/ 3518073 w 3842109"/>
                <a:gd name="connsiteY4" fmla="*/ 648072 h 648072"/>
                <a:gd name="connsiteX5" fmla="*/ 3194037 w 3842109"/>
                <a:gd name="connsiteY5" fmla="*/ 648072 h 648072"/>
                <a:gd name="connsiteX6" fmla="*/ 0 w 3842109"/>
                <a:gd name="connsiteY6" fmla="*/ 648072 h 648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42109" h="648072">
                  <a:moveTo>
                    <a:pt x="0" y="0"/>
                  </a:moveTo>
                  <a:lnTo>
                    <a:pt x="3194037" y="0"/>
                  </a:lnTo>
                  <a:lnTo>
                    <a:pt x="3518073" y="0"/>
                  </a:lnTo>
                  <a:cubicBezTo>
                    <a:pt x="3697033" y="0"/>
                    <a:pt x="3842109" y="145076"/>
                    <a:pt x="3842109" y="324036"/>
                  </a:cubicBezTo>
                  <a:cubicBezTo>
                    <a:pt x="3842109" y="502996"/>
                    <a:pt x="3697033" y="648072"/>
                    <a:pt x="3518073" y="648072"/>
                  </a:cubicBezTo>
                  <a:lnTo>
                    <a:pt x="3194037" y="648072"/>
                  </a:lnTo>
                  <a:lnTo>
                    <a:pt x="0" y="648072"/>
                  </a:lnTo>
                  <a:close/>
                </a:path>
              </a:pathLst>
            </a:custGeom>
            <a:solidFill>
              <a:srgbClr val="648E4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h-TH" sz="3600" b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	 วัตถุประสงค์การประชุม</a:t>
              </a:r>
              <a:endParaRPr lang="th-TH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sp>
          <p:nvSpPr>
            <p:cNvPr id="36" name="สามเหลี่ยมหน้าจั่ว 35">
              <a:extLst>
                <a:ext uri="{FF2B5EF4-FFF2-40B4-BE49-F238E27FC236}">
                  <a16:creationId xmlns:a16="http://schemas.microsoft.com/office/drawing/2014/main" id="{FF1BA5D4-310A-492D-987E-7ECC51A51AD4}"/>
                </a:ext>
              </a:extLst>
            </p:cNvPr>
            <p:cNvSpPr/>
            <p:nvPr/>
          </p:nvSpPr>
          <p:spPr>
            <a:xfrm rot="5400000">
              <a:off x="3657945" y="2344900"/>
              <a:ext cx="539998" cy="266413"/>
            </a:xfrm>
            <a:prstGeom prst="triangle">
              <a:avLst>
                <a:gd name="adj" fmla="val 4731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sp>
          <p:nvSpPr>
            <p:cNvPr id="37" name="วงรี 36">
              <a:extLst>
                <a:ext uri="{FF2B5EF4-FFF2-40B4-BE49-F238E27FC236}">
                  <a16:creationId xmlns:a16="http://schemas.microsoft.com/office/drawing/2014/main" id="{E4EA3098-6459-47B6-965E-CD96475ECABD}"/>
                </a:ext>
              </a:extLst>
            </p:cNvPr>
            <p:cNvSpPr/>
            <p:nvPr/>
          </p:nvSpPr>
          <p:spPr>
            <a:xfrm>
              <a:off x="4151080" y="2154105"/>
              <a:ext cx="648000" cy="6480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648E4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5400" b="1" dirty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87905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1">
            <a:extLst>
              <a:ext uri="{FF2B5EF4-FFF2-40B4-BE49-F238E27FC236}">
                <a16:creationId xmlns:a16="http://schemas.microsoft.com/office/drawing/2014/main" id="{F5840D01-5619-43D4-8D46-19C08DB4190A}"/>
              </a:ext>
            </a:extLst>
          </p:cNvPr>
          <p:cNvSpPr txBox="1">
            <a:spLocks/>
          </p:cNvSpPr>
          <p:nvPr/>
        </p:nvSpPr>
        <p:spPr>
          <a:xfrm flipH="1">
            <a:off x="0" y="1298471"/>
            <a:ext cx="12192000" cy="973577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txBody>
          <a:bodyPr vert="horz" lIns="121909" tIns="60955" rIns="121909" bIns="60955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h-TH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	วาระที่ </a:t>
            </a:r>
            <a:r>
              <a:rPr lang="en-US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 </a:t>
            </a:r>
            <a:r>
              <a:rPr lang="th-TH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ประธานแจ้งให้ที่ประชุมทราบ</a:t>
            </a:r>
            <a:endParaRPr lang="en-US" sz="66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40" name="Picture 2">
            <a:extLst>
              <a:ext uri="{FF2B5EF4-FFF2-40B4-BE49-F238E27FC236}">
                <a16:creationId xmlns:a16="http://schemas.microsoft.com/office/drawing/2014/main" id="{4D9AEEFA-685B-4EF3-8F17-74740A536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839160" y="192103"/>
            <a:ext cx="1253248" cy="575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5">
            <a:extLst>
              <a:ext uri="{FF2B5EF4-FFF2-40B4-BE49-F238E27FC236}">
                <a16:creationId xmlns:a16="http://schemas.microsoft.com/office/drawing/2014/main" id="{335F5385-5E62-4692-8661-BD4326D61D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186211"/>
            <a:ext cx="1049018" cy="976899"/>
          </a:xfrm>
          <a:prstGeom prst="rect">
            <a:avLst/>
          </a:prstGeom>
        </p:spPr>
      </p:pic>
      <p:sp>
        <p:nvSpPr>
          <p:cNvPr id="9" name="สี่เหลี่ยมผืนผ้า 8">
            <a:extLst>
              <a:ext uri="{FF2B5EF4-FFF2-40B4-BE49-F238E27FC236}">
                <a16:creationId xmlns:a16="http://schemas.microsoft.com/office/drawing/2014/main" id="{6B23B2B3-4717-4C01-812A-06CA0F1460A4}"/>
              </a:ext>
            </a:extLst>
          </p:cNvPr>
          <p:cNvSpPr/>
          <p:nvPr/>
        </p:nvSpPr>
        <p:spPr>
          <a:xfrm>
            <a:off x="1226308" y="3336873"/>
            <a:ext cx="880438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2. </a:t>
            </a: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ทำแผนออกเยี่ยม/นิเทศจังหวัด โดย คณะทำงาน </a:t>
            </a:r>
            <a:r>
              <a:rPr lang="en-US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SP </a:t>
            </a: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เขต</a:t>
            </a:r>
          </a:p>
          <a:p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   ภายในเดือน ธันวาคม 2561 (งบฯสนง.เขต)</a:t>
            </a:r>
          </a:p>
        </p:txBody>
      </p:sp>
      <p:grpSp>
        <p:nvGrpSpPr>
          <p:cNvPr id="33" name="กลุ่ม 32">
            <a:extLst>
              <a:ext uri="{FF2B5EF4-FFF2-40B4-BE49-F238E27FC236}">
                <a16:creationId xmlns:a16="http://schemas.microsoft.com/office/drawing/2014/main" id="{B64302D7-1DD9-4F4D-BEE9-B783A5A93284}"/>
              </a:ext>
            </a:extLst>
          </p:cNvPr>
          <p:cNvGrpSpPr/>
          <p:nvPr/>
        </p:nvGrpSpPr>
        <p:grpSpPr>
          <a:xfrm>
            <a:off x="1093101" y="2411391"/>
            <a:ext cx="7136495" cy="840141"/>
            <a:chOff x="3794737" y="1961964"/>
            <a:chExt cx="7136495" cy="840141"/>
          </a:xfrm>
        </p:grpSpPr>
        <p:sp>
          <p:nvSpPr>
            <p:cNvPr id="34" name="สามเหลี่ยมหน้าจั่ว 33">
              <a:extLst>
                <a:ext uri="{FF2B5EF4-FFF2-40B4-BE49-F238E27FC236}">
                  <a16:creationId xmlns:a16="http://schemas.microsoft.com/office/drawing/2014/main" id="{2E8F4A3E-803F-452B-9849-EC5D5ADC2E3D}"/>
                </a:ext>
              </a:extLst>
            </p:cNvPr>
            <p:cNvSpPr/>
            <p:nvPr/>
          </p:nvSpPr>
          <p:spPr>
            <a:xfrm rot="5400000">
              <a:off x="4175842" y="2098756"/>
              <a:ext cx="539998" cy="266413"/>
            </a:xfrm>
            <a:prstGeom prst="triangle">
              <a:avLst>
                <a:gd name="adj" fmla="val 4731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sp>
          <p:nvSpPr>
            <p:cNvPr id="35" name="รูปแบบอิสระ: รูปร่าง 34">
              <a:extLst>
                <a:ext uri="{FF2B5EF4-FFF2-40B4-BE49-F238E27FC236}">
                  <a16:creationId xmlns:a16="http://schemas.microsoft.com/office/drawing/2014/main" id="{CE4EAEEA-41A5-457D-92B7-B7C5DF326A67}"/>
                </a:ext>
              </a:extLst>
            </p:cNvPr>
            <p:cNvSpPr/>
            <p:nvPr/>
          </p:nvSpPr>
          <p:spPr>
            <a:xfrm>
              <a:off x="3808392" y="2208105"/>
              <a:ext cx="7122840" cy="540000"/>
            </a:xfrm>
            <a:custGeom>
              <a:avLst/>
              <a:gdLst>
                <a:gd name="connsiteX0" fmla="*/ 0 w 3842109"/>
                <a:gd name="connsiteY0" fmla="*/ 0 h 648072"/>
                <a:gd name="connsiteX1" fmla="*/ 3194037 w 3842109"/>
                <a:gd name="connsiteY1" fmla="*/ 0 h 648072"/>
                <a:gd name="connsiteX2" fmla="*/ 3518073 w 3842109"/>
                <a:gd name="connsiteY2" fmla="*/ 0 h 648072"/>
                <a:gd name="connsiteX3" fmla="*/ 3842109 w 3842109"/>
                <a:gd name="connsiteY3" fmla="*/ 324036 h 648072"/>
                <a:gd name="connsiteX4" fmla="*/ 3518073 w 3842109"/>
                <a:gd name="connsiteY4" fmla="*/ 648072 h 648072"/>
                <a:gd name="connsiteX5" fmla="*/ 3194037 w 3842109"/>
                <a:gd name="connsiteY5" fmla="*/ 648072 h 648072"/>
                <a:gd name="connsiteX6" fmla="*/ 0 w 3842109"/>
                <a:gd name="connsiteY6" fmla="*/ 648072 h 648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42109" h="648072">
                  <a:moveTo>
                    <a:pt x="0" y="0"/>
                  </a:moveTo>
                  <a:lnTo>
                    <a:pt x="3194037" y="0"/>
                  </a:lnTo>
                  <a:lnTo>
                    <a:pt x="3518073" y="0"/>
                  </a:lnTo>
                  <a:cubicBezTo>
                    <a:pt x="3697033" y="0"/>
                    <a:pt x="3842109" y="145076"/>
                    <a:pt x="3842109" y="324036"/>
                  </a:cubicBezTo>
                  <a:cubicBezTo>
                    <a:pt x="3842109" y="502996"/>
                    <a:pt x="3697033" y="648072"/>
                    <a:pt x="3518073" y="648072"/>
                  </a:cubicBezTo>
                  <a:lnTo>
                    <a:pt x="3194037" y="648072"/>
                  </a:lnTo>
                  <a:lnTo>
                    <a:pt x="0" y="648072"/>
                  </a:lnTo>
                  <a:close/>
                </a:path>
              </a:pathLst>
            </a:custGeom>
            <a:solidFill>
              <a:srgbClr val="648E4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h-TH" sz="3600" b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	 วัตถุประสงค์การประชุม</a:t>
              </a:r>
              <a:endParaRPr lang="th-TH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sp>
          <p:nvSpPr>
            <p:cNvPr id="36" name="สามเหลี่ยมหน้าจั่ว 35">
              <a:extLst>
                <a:ext uri="{FF2B5EF4-FFF2-40B4-BE49-F238E27FC236}">
                  <a16:creationId xmlns:a16="http://schemas.microsoft.com/office/drawing/2014/main" id="{FF1BA5D4-310A-492D-987E-7ECC51A51AD4}"/>
                </a:ext>
              </a:extLst>
            </p:cNvPr>
            <p:cNvSpPr/>
            <p:nvPr/>
          </p:nvSpPr>
          <p:spPr>
            <a:xfrm rot="5400000">
              <a:off x="3657945" y="2344900"/>
              <a:ext cx="539998" cy="266413"/>
            </a:xfrm>
            <a:prstGeom prst="triangle">
              <a:avLst>
                <a:gd name="adj" fmla="val 4731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sp>
          <p:nvSpPr>
            <p:cNvPr id="37" name="วงรี 36">
              <a:extLst>
                <a:ext uri="{FF2B5EF4-FFF2-40B4-BE49-F238E27FC236}">
                  <a16:creationId xmlns:a16="http://schemas.microsoft.com/office/drawing/2014/main" id="{E4EA3098-6459-47B6-965E-CD96475ECABD}"/>
                </a:ext>
              </a:extLst>
            </p:cNvPr>
            <p:cNvSpPr/>
            <p:nvPr/>
          </p:nvSpPr>
          <p:spPr>
            <a:xfrm>
              <a:off x="4151080" y="2154105"/>
              <a:ext cx="648000" cy="6480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648E4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5400" b="1" dirty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961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341ED92B-E626-4D1F-B13C-ECC8F96F06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0891804"/>
              </p:ext>
            </p:extLst>
          </p:nvPr>
        </p:nvGraphicFramePr>
        <p:xfrm>
          <a:off x="609600" y="429490"/>
          <a:ext cx="11222183" cy="52370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3169">
                  <a:extLst>
                    <a:ext uri="{9D8B030D-6E8A-4147-A177-3AD203B41FA5}">
                      <a16:colId xmlns:a16="http://schemas.microsoft.com/office/drawing/2014/main" val="2506007006"/>
                    </a:ext>
                  </a:extLst>
                </a:gridCol>
                <a:gridCol w="1603169">
                  <a:extLst>
                    <a:ext uri="{9D8B030D-6E8A-4147-A177-3AD203B41FA5}">
                      <a16:colId xmlns:a16="http://schemas.microsoft.com/office/drawing/2014/main" val="478372647"/>
                    </a:ext>
                  </a:extLst>
                </a:gridCol>
                <a:gridCol w="1603169">
                  <a:extLst>
                    <a:ext uri="{9D8B030D-6E8A-4147-A177-3AD203B41FA5}">
                      <a16:colId xmlns:a16="http://schemas.microsoft.com/office/drawing/2014/main" val="2233355437"/>
                    </a:ext>
                  </a:extLst>
                </a:gridCol>
                <a:gridCol w="1603169">
                  <a:extLst>
                    <a:ext uri="{9D8B030D-6E8A-4147-A177-3AD203B41FA5}">
                      <a16:colId xmlns:a16="http://schemas.microsoft.com/office/drawing/2014/main" val="3123993368"/>
                    </a:ext>
                  </a:extLst>
                </a:gridCol>
                <a:gridCol w="1603169">
                  <a:extLst>
                    <a:ext uri="{9D8B030D-6E8A-4147-A177-3AD203B41FA5}">
                      <a16:colId xmlns:a16="http://schemas.microsoft.com/office/drawing/2014/main" val="2300339618"/>
                    </a:ext>
                  </a:extLst>
                </a:gridCol>
                <a:gridCol w="1603169">
                  <a:extLst>
                    <a:ext uri="{9D8B030D-6E8A-4147-A177-3AD203B41FA5}">
                      <a16:colId xmlns:a16="http://schemas.microsoft.com/office/drawing/2014/main" val="1704946781"/>
                    </a:ext>
                  </a:extLst>
                </a:gridCol>
                <a:gridCol w="1603169">
                  <a:extLst>
                    <a:ext uri="{9D8B030D-6E8A-4147-A177-3AD203B41FA5}">
                      <a16:colId xmlns:a16="http://schemas.microsoft.com/office/drawing/2014/main" val="1705262494"/>
                    </a:ext>
                  </a:extLst>
                </a:gridCol>
              </a:tblGrid>
              <a:tr h="748146">
                <a:tc>
                  <a:txBody>
                    <a:bodyPr/>
                    <a:lstStyle/>
                    <a:p>
                      <a:r>
                        <a:rPr lang="th-TH" dirty="0"/>
                        <a:t>อา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/>
                        <a:t>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/>
                        <a:t>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/>
                        <a:t>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err="1"/>
                        <a:t>พฤ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/>
                        <a:t>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/>
                        <a:t>ส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5678368"/>
                  </a:ext>
                </a:extLst>
              </a:tr>
              <a:tr h="748146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th-T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9142961"/>
                  </a:ext>
                </a:extLst>
              </a:tr>
              <a:tr h="748146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th-TH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th-T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5402868"/>
                  </a:ext>
                </a:extLst>
              </a:tr>
              <a:tr h="748146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th-TH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  <a:endParaRPr lang="th-T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4227656"/>
                  </a:ext>
                </a:extLst>
              </a:tr>
              <a:tr h="748146"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</a:t>
                      </a:r>
                      <a:endParaRPr lang="th-T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250930"/>
                  </a:ext>
                </a:extLst>
              </a:tr>
              <a:tr h="748146">
                <a:tc>
                  <a:txBody>
                    <a:bodyPr/>
                    <a:lstStyle/>
                    <a:p>
                      <a:r>
                        <a:rPr lang="en-US" dirty="0"/>
                        <a:t>23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26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27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29</a:t>
                      </a:r>
                      <a:endParaRPr lang="th-T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4812484"/>
                  </a:ext>
                </a:extLst>
              </a:tr>
              <a:tr h="748146"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  <a:endParaRPr lang="th-TH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887137"/>
                  </a:ext>
                </a:extLst>
              </a:tr>
            </a:tbl>
          </a:graphicData>
        </a:graphic>
      </p:graphicFrame>
      <p:sp>
        <p:nvSpPr>
          <p:cNvPr id="5" name="สี่เหลี่ยมผืนผ้า 4">
            <a:extLst>
              <a:ext uri="{FF2B5EF4-FFF2-40B4-BE49-F238E27FC236}">
                <a16:creationId xmlns:a16="http://schemas.microsoft.com/office/drawing/2014/main" id="{AE1589AE-3FB6-464A-8F59-9E387D63B988}"/>
              </a:ext>
            </a:extLst>
          </p:cNvPr>
          <p:cNvSpPr/>
          <p:nvPr/>
        </p:nvSpPr>
        <p:spPr>
          <a:xfrm>
            <a:off x="609600" y="5666512"/>
            <a:ext cx="88043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5 </a:t>
            </a:r>
            <a:r>
              <a:rPr lang="th-TH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ธ.ค.</a:t>
            </a:r>
            <a:r>
              <a: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61	</a:t>
            </a:r>
            <a:r>
              <a:rPr lang="th-TH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วันคล้ายวันพระราชสมภพ ร.</a:t>
            </a:r>
            <a:r>
              <a: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9</a:t>
            </a:r>
          </a:p>
          <a:p>
            <a:r>
              <a: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10 </a:t>
            </a:r>
            <a:r>
              <a:rPr lang="th-TH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ธ.ค.</a:t>
            </a:r>
            <a:r>
              <a: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61 </a:t>
            </a:r>
            <a:r>
              <a:rPr lang="th-TH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วันรัฐธรรมนูญ</a:t>
            </a:r>
          </a:p>
          <a:p>
            <a:r>
              <a: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31 </a:t>
            </a:r>
            <a:r>
              <a:rPr lang="th-TH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ธ.ค.</a:t>
            </a:r>
            <a:r>
              <a: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61 </a:t>
            </a:r>
            <a:r>
              <a:rPr lang="th-TH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วันสิ้นปี</a:t>
            </a:r>
          </a:p>
        </p:txBody>
      </p:sp>
    </p:spTree>
    <p:extLst>
      <p:ext uri="{BB962C8B-B14F-4D97-AF65-F5344CB8AC3E}">
        <p14:creationId xmlns:p14="http://schemas.microsoft.com/office/powerpoint/2010/main" val="1395303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1">
            <a:extLst>
              <a:ext uri="{FF2B5EF4-FFF2-40B4-BE49-F238E27FC236}">
                <a16:creationId xmlns:a16="http://schemas.microsoft.com/office/drawing/2014/main" id="{F5840D01-5619-43D4-8D46-19C08DB4190A}"/>
              </a:ext>
            </a:extLst>
          </p:cNvPr>
          <p:cNvSpPr txBox="1">
            <a:spLocks/>
          </p:cNvSpPr>
          <p:nvPr/>
        </p:nvSpPr>
        <p:spPr>
          <a:xfrm flipH="1">
            <a:off x="0" y="1298471"/>
            <a:ext cx="12192000" cy="973577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txBody>
          <a:bodyPr vert="horz" lIns="121909" tIns="60955" rIns="121909" bIns="60955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h-TH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	วาระที่ </a:t>
            </a:r>
            <a:r>
              <a:rPr lang="en-US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 </a:t>
            </a:r>
            <a:r>
              <a:rPr lang="th-TH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ประธานแจ้งให้ที่ประชุมทราบ</a:t>
            </a:r>
            <a:endParaRPr lang="en-US" sz="66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40" name="Picture 2">
            <a:extLst>
              <a:ext uri="{FF2B5EF4-FFF2-40B4-BE49-F238E27FC236}">
                <a16:creationId xmlns:a16="http://schemas.microsoft.com/office/drawing/2014/main" id="{4D9AEEFA-685B-4EF3-8F17-74740A536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839160" y="192103"/>
            <a:ext cx="1253248" cy="575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5">
            <a:extLst>
              <a:ext uri="{FF2B5EF4-FFF2-40B4-BE49-F238E27FC236}">
                <a16:creationId xmlns:a16="http://schemas.microsoft.com/office/drawing/2014/main" id="{335F5385-5E62-4692-8661-BD4326D61D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186211"/>
            <a:ext cx="1049018" cy="976899"/>
          </a:xfrm>
          <a:prstGeom prst="rect">
            <a:avLst/>
          </a:prstGeom>
        </p:spPr>
      </p:pic>
      <p:sp>
        <p:nvSpPr>
          <p:cNvPr id="9" name="สี่เหลี่ยมผืนผ้า 8">
            <a:extLst>
              <a:ext uri="{FF2B5EF4-FFF2-40B4-BE49-F238E27FC236}">
                <a16:creationId xmlns:a16="http://schemas.microsoft.com/office/drawing/2014/main" id="{6B23B2B3-4717-4C01-812A-06CA0F1460A4}"/>
              </a:ext>
            </a:extLst>
          </p:cNvPr>
          <p:cNvSpPr/>
          <p:nvPr/>
        </p:nvSpPr>
        <p:spPr>
          <a:xfrm>
            <a:off x="1925782" y="2679847"/>
            <a:ext cx="97648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1.2 ยุทธศาสตร์เขต ปี 2562 </a:t>
            </a: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  <a:hlinkClick r:id="rId5" action="ppaction://hlinkfile"/>
              </a:rPr>
              <a:t>(เอกสารหมายเลข </a:t>
            </a:r>
            <a:r>
              <a:rPr lang="en-US" sz="4000" dirty="0">
                <a:latin typeface="TH Sarabun New" panose="020B0500040200020003" pitchFamily="34" charset="-34"/>
                <a:cs typeface="TH Sarabun New" panose="020B0500040200020003" pitchFamily="34" charset="-34"/>
                <a:hlinkClick r:id="rId5" action="ppaction://hlinkfile"/>
              </a:rPr>
              <a:t>1)</a:t>
            </a:r>
            <a:endParaRPr lang="en-US" sz="4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4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1.3 กำหนดการ  </a:t>
            </a:r>
            <a:r>
              <a:rPr lang="en-US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Kick off </a:t>
            </a: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ยุทธศาสตร์เขต ปรับเป็นแจ้งในที่ประชุม </a:t>
            </a:r>
            <a:r>
              <a:rPr lang="en-US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Board </a:t>
            </a: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เขต  ในวันที่  7 พฤศจิกายน  2561 แทน</a:t>
            </a:r>
          </a:p>
        </p:txBody>
      </p:sp>
    </p:spTree>
    <p:extLst>
      <p:ext uri="{BB962C8B-B14F-4D97-AF65-F5344CB8AC3E}">
        <p14:creationId xmlns:p14="http://schemas.microsoft.com/office/powerpoint/2010/main" val="2133663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1">
            <a:extLst>
              <a:ext uri="{FF2B5EF4-FFF2-40B4-BE49-F238E27FC236}">
                <a16:creationId xmlns:a16="http://schemas.microsoft.com/office/drawing/2014/main" id="{F5840D01-5619-43D4-8D46-19C08DB4190A}"/>
              </a:ext>
            </a:extLst>
          </p:cNvPr>
          <p:cNvSpPr txBox="1">
            <a:spLocks/>
          </p:cNvSpPr>
          <p:nvPr/>
        </p:nvSpPr>
        <p:spPr>
          <a:xfrm flipH="1">
            <a:off x="0" y="1298471"/>
            <a:ext cx="12192000" cy="973577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txBody>
          <a:bodyPr vert="horz" lIns="121909" tIns="60955" rIns="121909" bIns="60955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h-TH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	วาระที่ </a:t>
            </a:r>
            <a:r>
              <a:rPr lang="en-US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 </a:t>
            </a:r>
            <a:r>
              <a:rPr lang="th-TH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ประธานแจ้งให้ที่ประชุมทราบ</a:t>
            </a:r>
            <a:endParaRPr lang="en-US" sz="66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40" name="Picture 2">
            <a:extLst>
              <a:ext uri="{FF2B5EF4-FFF2-40B4-BE49-F238E27FC236}">
                <a16:creationId xmlns:a16="http://schemas.microsoft.com/office/drawing/2014/main" id="{4D9AEEFA-685B-4EF3-8F17-74740A536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839160" y="192103"/>
            <a:ext cx="1253248" cy="575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5">
            <a:extLst>
              <a:ext uri="{FF2B5EF4-FFF2-40B4-BE49-F238E27FC236}">
                <a16:creationId xmlns:a16="http://schemas.microsoft.com/office/drawing/2014/main" id="{335F5385-5E62-4692-8661-BD4326D61D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186211"/>
            <a:ext cx="1049018" cy="976899"/>
          </a:xfrm>
          <a:prstGeom prst="rect">
            <a:avLst/>
          </a:prstGeom>
        </p:spPr>
      </p:pic>
      <p:sp>
        <p:nvSpPr>
          <p:cNvPr id="9" name="สี่เหลี่ยมผืนผ้า 8">
            <a:extLst>
              <a:ext uri="{FF2B5EF4-FFF2-40B4-BE49-F238E27FC236}">
                <a16:creationId xmlns:a16="http://schemas.microsoft.com/office/drawing/2014/main" id="{6B23B2B3-4717-4C01-812A-06CA0F1460A4}"/>
              </a:ext>
            </a:extLst>
          </p:cNvPr>
          <p:cNvSpPr/>
          <p:nvPr/>
        </p:nvSpPr>
        <p:spPr>
          <a:xfrm>
            <a:off x="1427019" y="2802600"/>
            <a:ext cx="97648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1.</a:t>
            </a: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4 รายชื่อจังหวัด </a:t>
            </a:r>
            <a:r>
              <a:rPr lang="en-US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Focal point (</a:t>
            </a: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  <a:hlinkClick r:id="rId5" action="ppaction://hlinkfile"/>
              </a:rPr>
              <a:t>เอกสารหมายลข </a:t>
            </a:r>
            <a:r>
              <a:rPr lang="en-US" sz="4000" dirty="0">
                <a:latin typeface="TH Sarabun New" panose="020B0500040200020003" pitchFamily="34" charset="-34"/>
                <a:cs typeface="TH Sarabun New" panose="020B0500040200020003" pitchFamily="34" charset="-34"/>
                <a:hlinkClick r:id="rId5" action="ppaction://hlinkfile"/>
              </a:rPr>
              <a:t>2</a:t>
            </a: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) + งบฯบูรณาการร่วมกับศูนย์วิชาการ / สำนักการแพทย์  เนื่องจากปีนี้ยังไม่มีงบประมาณผ่านเขตมาสนับสนุนงาน  </a:t>
            </a:r>
            <a:r>
              <a:rPr lang="en-US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Service Plan</a:t>
            </a:r>
            <a:endParaRPr lang="th-TH" sz="4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02208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1">
            <a:extLst>
              <a:ext uri="{FF2B5EF4-FFF2-40B4-BE49-F238E27FC236}">
                <a16:creationId xmlns:a16="http://schemas.microsoft.com/office/drawing/2014/main" id="{F5840D01-5619-43D4-8D46-19C08DB4190A}"/>
              </a:ext>
            </a:extLst>
          </p:cNvPr>
          <p:cNvSpPr txBox="1">
            <a:spLocks/>
          </p:cNvSpPr>
          <p:nvPr/>
        </p:nvSpPr>
        <p:spPr>
          <a:xfrm flipH="1">
            <a:off x="0" y="1298471"/>
            <a:ext cx="12192000" cy="973577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txBody>
          <a:bodyPr vert="horz" lIns="121909" tIns="60955" rIns="121909" bIns="60955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h-TH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	วาระที่ </a:t>
            </a:r>
            <a:r>
              <a:rPr lang="en-US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2 </a:t>
            </a:r>
            <a:r>
              <a:rPr lang="th-TH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เรื่องเพื่อพิจารณา</a:t>
            </a:r>
            <a:endParaRPr lang="en-US" sz="66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40" name="Picture 2">
            <a:extLst>
              <a:ext uri="{FF2B5EF4-FFF2-40B4-BE49-F238E27FC236}">
                <a16:creationId xmlns:a16="http://schemas.microsoft.com/office/drawing/2014/main" id="{4D9AEEFA-685B-4EF3-8F17-74740A536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839160" y="192103"/>
            <a:ext cx="1253248" cy="575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5">
            <a:extLst>
              <a:ext uri="{FF2B5EF4-FFF2-40B4-BE49-F238E27FC236}">
                <a16:creationId xmlns:a16="http://schemas.microsoft.com/office/drawing/2014/main" id="{335F5385-5E62-4692-8661-BD4326D61D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186211"/>
            <a:ext cx="1049018" cy="976899"/>
          </a:xfrm>
          <a:prstGeom prst="rect">
            <a:avLst/>
          </a:prstGeom>
        </p:spPr>
      </p:pic>
      <p:sp>
        <p:nvSpPr>
          <p:cNvPr id="2" name="สี่เหลี่ยมผืนผ้า 1">
            <a:extLst>
              <a:ext uri="{FF2B5EF4-FFF2-40B4-BE49-F238E27FC236}">
                <a16:creationId xmlns:a16="http://schemas.microsoft.com/office/drawing/2014/main" id="{A783B09F-D68A-4EF6-89B8-DCEB1B778D3B}"/>
              </a:ext>
            </a:extLst>
          </p:cNvPr>
          <p:cNvSpPr/>
          <p:nvPr/>
        </p:nvSpPr>
        <p:spPr>
          <a:xfrm>
            <a:off x="1857516" y="3401433"/>
            <a:ext cx="73280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ประธาน /เลขานุการ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SP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ทุกสาขานำเสนอ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Action plan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ปี 2562</a:t>
            </a:r>
          </a:p>
        </p:txBody>
      </p:sp>
      <p:grpSp>
        <p:nvGrpSpPr>
          <p:cNvPr id="6" name="กลุ่ม 5">
            <a:extLst>
              <a:ext uri="{FF2B5EF4-FFF2-40B4-BE49-F238E27FC236}">
                <a16:creationId xmlns:a16="http://schemas.microsoft.com/office/drawing/2014/main" id="{57F27F3C-4C05-4FBD-8071-01CB1CA55E7D}"/>
              </a:ext>
            </a:extLst>
          </p:cNvPr>
          <p:cNvGrpSpPr/>
          <p:nvPr/>
        </p:nvGrpSpPr>
        <p:grpSpPr>
          <a:xfrm>
            <a:off x="483501" y="2587857"/>
            <a:ext cx="8702063" cy="790155"/>
            <a:chOff x="3794737" y="2154105"/>
            <a:chExt cx="7136495" cy="648000"/>
          </a:xfrm>
        </p:grpSpPr>
        <p:sp>
          <p:nvSpPr>
            <p:cNvPr id="8" name="รูปแบบอิสระ: รูปร่าง 7">
              <a:extLst>
                <a:ext uri="{FF2B5EF4-FFF2-40B4-BE49-F238E27FC236}">
                  <a16:creationId xmlns:a16="http://schemas.microsoft.com/office/drawing/2014/main" id="{0CA3C009-1476-4BC4-A5A0-A34691DA037E}"/>
                </a:ext>
              </a:extLst>
            </p:cNvPr>
            <p:cNvSpPr/>
            <p:nvPr/>
          </p:nvSpPr>
          <p:spPr>
            <a:xfrm>
              <a:off x="3808392" y="2208105"/>
              <a:ext cx="7122840" cy="540000"/>
            </a:xfrm>
            <a:custGeom>
              <a:avLst/>
              <a:gdLst>
                <a:gd name="connsiteX0" fmla="*/ 0 w 3842109"/>
                <a:gd name="connsiteY0" fmla="*/ 0 h 648072"/>
                <a:gd name="connsiteX1" fmla="*/ 3194037 w 3842109"/>
                <a:gd name="connsiteY1" fmla="*/ 0 h 648072"/>
                <a:gd name="connsiteX2" fmla="*/ 3518073 w 3842109"/>
                <a:gd name="connsiteY2" fmla="*/ 0 h 648072"/>
                <a:gd name="connsiteX3" fmla="*/ 3842109 w 3842109"/>
                <a:gd name="connsiteY3" fmla="*/ 324036 h 648072"/>
                <a:gd name="connsiteX4" fmla="*/ 3518073 w 3842109"/>
                <a:gd name="connsiteY4" fmla="*/ 648072 h 648072"/>
                <a:gd name="connsiteX5" fmla="*/ 3194037 w 3842109"/>
                <a:gd name="connsiteY5" fmla="*/ 648072 h 648072"/>
                <a:gd name="connsiteX6" fmla="*/ 0 w 3842109"/>
                <a:gd name="connsiteY6" fmla="*/ 648072 h 648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42109" h="648072">
                  <a:moveTo>
                    <a:pt x="0" y="0"/>
                  </a:moveTo>
                  <a:lnTo>
                    <a:pt x="3194037" y="0"/>
                  </a:lnTo>
                  <a:lnTo>
                    <a:pt x="3518073" y="0"/>
                  </a:lnTo>
                  <a:cubicBezTo>
                    <a:pt x="3697033" y="0"/>
                    <a:pt x="3842109" y="145076"/>
                    <a:pt x="3842109" y="324036"/>
                  </a:cubicBezTo>
                  <a:cubicBezTo>
                    <a:pt x="3842109" y="502996"/>
                    <a:pt x="3697033" y="648072"/>
                    <a:pt x="3518073" y="648072"/>
                  </a:cubicBezTo>
                  <a:lnTo>
                    <a:pt x="3194037" y="648072"/>
                  </a:lnTo>
                  <a:lnTo>
                    <a:pt x="0" y="648072"/>
                  </a:lnTo>
                  <a:close/>
                </a:path>
              </a:pathLst>
            </a:custGeom>
            <a:solidFill>
              <a:srgbClr val="648E4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h-TH" sz="3600" b="1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	    นำเสนอแผนพัฒนาระบบบริการสุขภาพรายสาขา</a:t>
              </a:r>
              <a:endParaRPr lang="th-TH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sp>
          <p:nvSpPr>
            <p:cNvPr id="9" name="สามเหลี่ยมหน้าจั่ว 8">
              <a:extLst>
                <a:ext uri="{FF2B5EF4-FFF2-40B4-BE49-F238E27FC236}">
                  <a16:creationId xmlns:a16="http://schemas.microsoft.com/office/drawing/2014/main" id="{EEE406E9-D96E-4C02-BA4C-12B58D71B652}"/>
                </a:ext>
              </a:extLst>
            </p:cNvPr>
            <p:cNvSpPr/>
            <p:nvPr/>
          </p:nvSpPr>
          <p:spPr>
            <a:xfrm rot="5400000">
              <a:off x="3657945" y="2344900"/>
              <a:ext cx="539998" cy="266413"/>
            </a:xfrm>
            <a:prstGeom prst="triangle">
              <a:avLst>
                <a:gd name="adj" fmla="val 4731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sp>
          <p:nvSpPr>
            <p:cNvPr id="10" name="วงรี 9">
              <a:extLst>
                <a:ext uri="{FF2B5EF4-FFF2-40B4-BE49-F238E27FC236}">
                  <a16:creationId xmlns:a16="http://schemas.microsoft.com/office/drawing/2014/main" id="{AE6C2469-2D53-4B9E-91F6-9B15BD206CDC}"/>
                </a:ext>
              </a:extLst>
            </p:cNvPr>
            <p:cNvSpPr/>
            <p:nvPr/>
          </p:nvSpPr>
          <p:spPr>
            <a:xfrm>
              <a:off x="4151080" y="2154105"/>
              <a:ext cx="648000" cy="6480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648E4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5400" b="1" dirty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</p:grpSp>
      <p:sp>
        <p:nvSpPr>
          <p:cNvPr id="3" name="สี่เหลี่ยมผืนผ้า 2">
            <a:extLst>
              <a:ext uri="{FF2B5EF4-FFF2-40B4-BE49-F238E27FC236}">
                <a16:creationId xmlns:a16="http://schemas.microsoft.com/office/drawing/2014/main" id="{9BF13311-82B1-4B10-967C-60EB3607DB4F}"/>
              </a:ext>
            </a:extLst>
          </p:cNvPr>
          <p:cNvSpPr/>
          <p:nvPr/>
        </p:nvSpPr>
        <p:spPr>
          <a:xfrm>
            <a:off x="2571712" y="3986208"/>
            <a:ext cx="761138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จุดอ่อน /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GAP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ตรวจสอบ 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Node (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  <a:hlinkClick r:id="rId5" action="ppaction://hlinkfile"/>
              </a:rPr>
              <a:t>เอกสารหมายเลข 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  <a:hlinkClick r:id="rId5" action="ppaction://hlinkfile"/>
              </a:rPr>
              <a:t>3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) + </a:t>
            </a:r>
          </a:p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    แผนการยกระดับ / ขยายเตียง แผน 5 ปี  (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  <a:hlinkClick r:id="rId6" action="ppaction://hlinkfile"/>
              </a:rPr>
              <a:t>เอกสารหมายเลข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  <a:hlinkClick r:id="rId6" action="ppaction://hlinkfile"/>
              </a:rPr>
              <a:t>4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แผนที่จะดำเนินการ  ในปี 2562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KPI template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สิ่งที่จะให้เขตฯ ช่วย</a:t>
            </a:r>
          </a:p>
        </p:txBody>
      </p:sp>
    </p:spTree>
    <p:extLst>
      <p:ext uri="{BB962C8B-B14F-4D97-AF65-F5344CB8AC3E}">
        <p14:creationId xmlns:p14="http://schemas.microsoft.com/office/powerpoint/2010/main" val="4141749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1">
            <a:extLst>
              <a:ext uri="{FF2B5EF4-FFF2-40B4-BE49-F238E27FC236}">
                <a16:creationId xmlns:a16="http://schemas.microsoft.com/office/drawing/2014/main" id="{F5840D01-5619-43D4-8D46-19C08DB4190A}"/>
              </a:ext>
            </a:extLst>
          </p:cNvPr>
          <p:cNvSpPr txBox="1">
            <a:spLocks/>
          </p:cNvSpPr>
          <p:nvPr/>
        </p:nvSpPr>
        <p:spPr>
          <a:xfrm flipH="1">
            <a:off x="0" y="1298471"/>
            <a:ext cx="12192000" cy="973577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txBody>
          <a:bodyPr vert="horz" lIns="121909" tIns="60955" rIns="121909" bIns="60955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h-TH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	วาระที่ </a:t>
            </a:r>
            <a:r>
              <a:rPr lang="en-US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2 </a:t>
            </a:r>
            <a:r>
              <a:rPr lang="th-TH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เรื่องเพื่อพิจารณา</a:t>
            </a:r>
            <a:endParaRPr lang="en-US" sz="66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40" name="Picture 2">
            <a:extLst>
              <a:ext uri="{FF2B5EF4-FFF2-40B4-BE49-F238E27FC236}">
                <a16:creationId xmlns:a16="http://schemas.microsoft.com/office/drawing/2014/main" id="{4D9AEEFA-685B-4EF3-8F17-74740A536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839160" y="192103"/>
            <a:ext cx="1253248" cy="575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5">
            <a:extLst>
              <a:ext uri="{FF2B5EF4-FFF2-40B4-BE49-F238E27FC236}">
                <a16:creationId xmlns:a16="http://schemas.microsoft.com/office/drawing/2014/main" id="{335F5385-5E62-4692-8661-BD4326D61D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186211"/>
            <a:ext cx="1049018" cy="976899"/>
          </a:xfrm>
          <a:prstGeom prst="rect">
            <a:avLst/>
          </a:prstGeom>
        </p:spPr>
      </p:pic>
      <p:sp>
        <p:nvSpPr>
          <p:cNvPr id="3" name="สี่เหลี่ยมผืนผ้า 2">
            <a:extLst>
              <a:ext uri="{FF2B5EF4-FFF2-40B4-BE49-F238E27FC236}">
                <a16:creationId xmlns:a16="http://schemas.microsoft.com/office/drawing/2014/main" id="{9BF13311-82B1-4B10-967C-60EB3607DB4F}"/>
              </a:ext>
            </a:extLst>
          </p:cNvPr>
          <p:cNvSpPr/>
          <p:nvPr/>
        </p:nvSpPr>
        <p:spPr>
          <a:xfrm>
            <a:off x="2050951" y="2333685"/>
            <a:ext cx="1128404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2.2 ทุกสาขาจัดทำแผนตามแบบฟอร์มที่เขตกำหนด</a:t>
            </a:r>
          </a:p>
          <a:p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</a:t>
            </a:r>
            <a:r>
              <a:rPr lang="en-US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SWOT</a:t>
            </a:r>
          </a:p>
          <a:p>
            <a:r>
              <a:rPr lang="en-US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HOUSE MODEL</a:t>
            </a:r>
          </a:p>
          <a:p>
            <a:r>
              <a:rPr lang="en-US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KPI TEMPLATE</a:t>
            </a:r>
          </a:p>
          <a:p>
            <a:r>
              <a:rPr lang="en-US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SMALL SUCCESSS</a:t>
            </a:r>
          </a:p>
          <a:p>
            <a:r>
              <a:rPr lang="en-US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VALUE CHAIN</a:t>
            </a:r>
          </a:p>
          <a:p>
            <a:r>
              <a:rPr lang="en-US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ACTION PLAN (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  <a:hlinkClick r:id="rId5" action="ppaction://hlinkfile"/>
              </a:rPr>
              <a:t>เอกสารหมายเลข</a:t>
            </a:r>
            <a:r>
              <a:rPr lang="en-US" sz="3600" dirty="0">
                <a:latin typeface="TH Sarabun New" panose="020B0500040200020003" pitchFamily="34" charset="-34"/>
                <a:cs typeface="TH Sarabun New" panose="020B0500040200020003" pitchFamily="34" charset="-34"/>
                <a:hlinkClick r:id="rId5" action="ppaction://hlinkfile"/>
              </a:rPr>
              <a:t>5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</a:p>
          <a:p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ส่งสนง.เขตภายในวันที่ 30 ตุลาคม 2561</a:t>
            </a:r>
          </a:p>
        </p:txBody>
      </p:sp>
    </p:spTree>
    <p:extLst>
      <p:ext uri="{BB962C8B-B14F-4D97-AF65-F5344CB8AC3E}">
        <p14:creationId xmlns:p14="http://schemas.microsoft.com/office/powerpoint/2010/main" val="3181695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1">
            <a:extLst>
              <a:ext uri="{FF2B5EF4-FFF2-40B4-BE49-F238E27FC236}">
                <a16:creationId xmlns:a16="http://schemas.microsoft.com/office/drawing/2014/main" id="{F5840D01-5619-43D4-8D46-19C08DB4190A}"/>
              </a:ext>
            </a:extLst>
          </p:cNvPr>
          <p:cNvSpPr txBox="1">
            <a:spLocks/>
          </p:cNvSpPr>
          <p:nvPr/>
        </p:nvSpPr>
        <p:spPr>
          <a:xfrm flipH="1">
            <a:off x="0" y="1298471"/>
            <a:ext cx="12192000" cy="973577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txBody>
          <a:bodyPr vert="horz" lIns="121909" tIns="60955" rIns="121909" bIns="60955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h-TH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	วาระที่ </a:t>
            </a:r>
            <a:r>
              <a:rPr lang="en-US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2 </a:t>
            </a:r>
            <a:r>
              <a:rPr lang="th-TH" sz="6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เรื่องเพื่อพิจารณา</a:t>
            </a:r>
            <a:endParaRPr lang="en-US" sz="66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40" name="Picture 2">
            <a:extLst>
              <a:ext uri="{FF2B5EF4-FFF2-40B4-BE49-F238E27FC236}">
                <a16:creationId xmlns:a16="http://schemas.microsoft.com/office/drawing/2014/main" id="{4D9AEEFA-685B-4EF3-8F17-74740A536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839160" y="192103"/>
            <a:ext cx="1253248" cy="575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5">
            <a:extLst>
              <a:ext uri="{FF2B5EF4-FFF2-40B4-BE49-F238E27FC236}">
                <a16:creationId xmlns:a16="http://schemas.microsoft.com/office/drawing/2014/main" id="{335F5385-5E62-4692-8661-BD4326D61D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186211"/>
            <a:ext cx="1049018" cy="976899"/>
          </a:xfrm>
          <a:prstGeom prst="rect">
            <a:avLst/>
          </a:prstGeom>
        </p:spPr>
      </p:pic>
      <p:sp>
        <p:nvSpPr>
          <p:cNvPr id="3" name="สี่เหลี่ยมผืนผ้า 2">
            <a:extLst>
              <a:ext uri="{FF2B5EF4-FFF2-40B4-BE49-F238E27FC236}">
                <a16:creationId xmlns:a16="http://schemas.microsoft.com/office/drawing/2014/main" id="{9BF13311-82B1-4B10-967C-60EB3607DB4F}"/>
              </a:ext>
            </a:extLst>
          </p:cNvPr>
          <p:cNvSpPr/>
          <p:nvPr/>
        </p:nvSpPr>
        <p:spPr>
          <a:xfrm>
            <a:off x="787861" y="2596921"/>
            <a:ext cx="1128404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2.</a:t>
            </a:r>
            <a:r>
              <a:rPr lang="en-US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3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จัดทำแผนนิเทศงาน + จัดทีมออกนิเทศงานเดือน ธันวาคม 2561 (เอกสารหมายเลข </a:t>
            </a:r>
            <a:r>
              <a:rPr lang="en-US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6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</a:p>
          <a:p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2.4 คณะงาน </a:t>
            </a:r>
            <a:r>
              <a:rPr lang="en-US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SP 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แจ้งแผนการประชุมกำหนดวันให้เขต/ เขตจัดประชุมให้ทีม</a:t>
            </a:r>
            <a:r>
              <a:rPr lang="en-US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/</a:t>
            </a:r>
          </a:p>
          <a:p>
            <a:r>
              <a:rPr lang="en-US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    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ทีมประชุม ชี้แจงแผน/ </a:t>
            </a:r>
            <a:r>
              <a:rPr lang="en-US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KPI 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เตรียมรายละเอียดการออกนิเทศงาน</a:t>
            </a:r>
          </a:p>
          <a:p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    ให้แล้วเสร็จในเดือนพฤศจิกายน  2561</a:t>
            </a:r>
          </a:p>
        </p:txBody>
      </p:sp>
    </p:spTree>
    <p:extLst>
      <p:ext uri="{BB962C8B-B14F-4D97-AF65-F5344CB8AC3E}">
        <p14:creationId xmlns:p14="http://schemas.microsoft.com/office/powerpoint/2010/main" val="791229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7199</TotalTime>
  <Words>329</Words>
  <Application>Microsoft Office PowerPoint</Application>
  <PresentationFormat>แบบจอกว้าง</PresentationFormat>
  <Paragraphs>109</Paragraphs>
  <Slides>13</Slides>
  <Notes>10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8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13</vt:i4>
      </vt:variant>
    </vt:vector>
  </HeadingPairs>
  <TitlesOfParts>
    <vt:vector size="22" baseType="lpstr">
      <vt:lpstr>Angsana New</vt:lpstr>
      <vt:lpstr>Arial</vt:lpstr>
      <vt:lpstr>Calibri</vt:lpstr>
      <vt:lpstr>Calibri Light</vt:lpstr>
      <vt:lpstr>Cambria</vt:lpstr>
      <vt:lpstr>can_Rukdeaw01</vt:lpstr>
      <vt:lpstr>Cordia New</vt:lpstr>
      <vt:lpstr>TH Sarabun New</vt:lpstr>
      <vt:lpstr>ธีมของ Office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Superman</dc:creator>
  <cp:lastModifiedBy>Superman</cp:lastModifiedBy>
  <cp:revision>557</cp:revision>
  <cp:lastPrinted>2018-07-09T04:44:43Z</cp:lastPrinted>
  <dcterms:created xsi:type="dcterms:W3CDTF">2018-05-31T03:52:16Z</dcterms:created>
  <dcterms:modified xsi:type="dcterms:W3CDTF">2018-10-25T02:37:40Z</dcterms:modified>
</cp:coreProperties>
</file>